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279558ab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279558ab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279558aba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279558aba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6279558aba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6279558aba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6279558aba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6279558aba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79558aba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79558aba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279558aba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279558aba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279558aba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279558aba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279558aba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279558aba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79558ab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79558ab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79558ab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79558ab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6279558aba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6279558aba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6279558aba_0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6279558aba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279558aba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279558aba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279558aba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279558aba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279558aba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279558aba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279558ab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279558ab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6279558aba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6279558aba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279558aba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279558aba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6279558aba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6279558aba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6279558aba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6279558aba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6279558aba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6279558aba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279558ab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279558ab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279558aba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279558aba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279558aba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279558aba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6279558aba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6279558aba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279558aba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279558aba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279558aba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279558aba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279558ab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6279558ab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etbootstrap.com/docs/4.3/components/alerts/#events" TargetMode="External"/><Relationship Id="rId4" Type="http://schemas.openxmlformats.org/officeDocument/2006/relationships/image" Target="../media/image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sublimetext.com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Tổng quan về HTML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Khoảng trắng và Xuống dòng sẽ bị phớt lờ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" name="Google Shape;145;p2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1101" y="487875"/>
            <a:ext cx="5632900" cy="4558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</a:t>
            </a:r>
            <a:r>
              <a:rPr lang="en-GB"/>
              <a:t>br</a:t>
            </a:r>
            <a:r>
              <a:rPr lang="en-GB"/>
              <a:t>&gt; </a:t>
            </a:r>
            <a:r>
              <a:rPr lang="en-GB"/>
              <a:t>và &lt;hr&gt;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Dùng &lt;br&gt; để xuống dòng (Break)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Dùng &lt;hr&gt; để có dòng kẻ ngang (Horizontal Rule)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Một số thẻ khác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" name="Google Shape;158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Để nhấn mạnh: </a:t>
            </a:r>
            <a:r>
              <a:rPr lang="en-GB"/>
              <a:t>&lt;strong&gt; </a:t>
            </a:r>
            <a:r>
              <a:rPr lang="en-GB"/>
              <a:t>và &lt;em&gt;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Để trích dẫn: &lt;blockquote&gt; và &lt;q&gt;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Viết tắt của: &lt;abbr&gt;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Khi trích dẫn từ 1 nguồn khác: &lt;cite&gt;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Khi định nghĩa 1 từ: &lt;dfn&gt;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Thông tin liên hệ của tác giả bài viết: &lt;address&gt;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Thêm thông tin: &lt;ins&gt;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Xoá thông tin: &lt;del&gt;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Gạch ngang chữ: &lt;s&gt;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Lists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Ordered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&lt;ol&gt;</a:t>
            </a:r>
            <a:endParaRPr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419258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Uno</a:t>
            </a:r>
            <a:r>
              <a:rPr lang="en-GB"/>
              <a:t>rdered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&lt;ul&gt;</a:t>
            </a:r>
            <a:endParaRPr/>
          </a:p>
        </p:txBody>
      </p:sp>
      <p:sp>
        <p:nvSpPr>
          <p:cNvPr id="176" name="Google Shape;176;p2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900" y="152400"/>
            <a:ext cx="41795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Definition</a:t>
            </a:r>
            <a:r>
              <a:rPr lang="en-GB"/>
              <a:t> List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</a:t>
            </a:r>
            <a:r>
              <a:rPr lang="en-GB"/>
              <a:t>dl</a:t>
            </a:r>
            <a:r>
              <a:rPr lang="en-GB"/>
              <a:t>&gt;, &lt;</a:t>
            </a:r>
            <a:r>
              <a:rPr lang="en-GB"/>
              <a:t>dt&gt;, &lt;dd&gt;</a:t>
            </a:r>
            <a:endParaRPr/>
          </a:p>
        </p:txBody>
      </p:sp>
      <p:sp>
        <p:nvSpPr>
          <p:cNvPr id="183" name="Google Shape;183;p28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450" y="152400"/>
            <a:ext cx="346287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List đa cấp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2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250" y="222100"/>
            <a:ext cx="351799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Cú pháp</a:t>
            </a:r>
            <a:endParaRPr/>
          </a:p>
        </p:txBody>
      </p:sp>
      <p:sp>
        <p:nvSpPr>
          <p:cNvPr id="202" name="Google Shape;202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" y="2078870"/>
            <a:ext cx="9143999" cy="2757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Microsoft Word ~ HTML</a:t>
            </a:r>
            <a:endParaRPr/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006250"/>
            <a:ext cx="3684523" cy="2984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7373" y="2006250"/>
            <a:ext cx="3950770" cy="298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sang website khác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Đây gọi là đường dẫn tuyệt đối (Absolute URL)</a:t>
            </a:r>
            <a:endParaRPr/>
          </a:p>
        </p:txBody>
      </p:sp>
      <p:pic>
        <p:nvPicPr>
          <p:cNvPr id="210" name="Google Shape;21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9050" y="152400"/>
            <a:ext cx="38915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Link sang </a:t>
            </a:r>
            <a:r>
              <a:rPr lang="en-GB"/>
              <a:t>các trang khác trong cùng 1 website</a:t>
            </a:r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Đây gọi là đường dẫn t</a:t>
            </a:r>
            <a:r>
              <a:rPr lang="en-GB"/>
              <a:t>ương </a:t>
            </a:r>
            <a:r>
              <a:rPr lang="en-GB"/>
              <a:t> đối (</a:t>
            </a:r>
            <a:r>
              <a:rPr lang="en-GB"/>
              <a:t>Relative</a:t>
            </a:r>
            <a:r>
              <a:rPr lang="en-GB"/>
              <a:t> URL).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Đường dẫn tương đối không có tên miền (domain name).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Ví dụ về tên miền: google.com</a:t>
            </a:r>
            <a:endParaRPr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52400"/>
            <a:ext cx="394138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Sử dụng link cho cấu trúc thư mục phức tạp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3" name="Google Shape;223;p3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9350" y="1016625"/>
            <a:ext cx="4808300" cy="2964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Email links</a:t>
            </a:r>
            <a:endParaRPr/>
          </a:p>
        </p:txBody>
      </p:sp>
      <p:sp>
        <p:nvSpPr>
          <p:cNvPr id="230" name="Google Shape;230;p3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4225" y="152400"/>
            <a:ext cx="401189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Mở link bằng 1 cửa sổ mới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" name="Google Shape;237;p3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Dùng attribute </a:t>
            </a:r>
            <a:r>
              <a:rPr lang="en-GB">
                <a:solidFill>
                  <a:schemeClr val="dk1"/>
                </a:solidFill>
              </a:rPr>
              <a:t>target=”blank"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000000"/>
                </a:solidFill>
              </a:rPr>
              <a:t>Có hay không có dấu _ đằng trước blank đều được.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38" name="Google Shape;23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00" y="1193188"/>
            <a:ext cx="4808300" cy="275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Link tới 1 phần cụ thể trong cùng 1 trang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" name="Google Shape;244;p3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Sử dụng href bằng id của nơi cần trỏ tới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Tương tự, có thể link tới 1 phần cụ thể </a:t>
            </a: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CỦA 1 WEBSITE KHÁC</a:t>
            </a:r>
            <a:b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&lt;a href="</a:t>
            </a: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https://getbootstrap.com/docs/4.3/components/alerts/#events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"&gt;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45" name="Google Shape;24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4200" y="152400"/>
            <a:ext cx="414745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Images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Cú pháp</a:t>
            </a:r>
            <a:endParaRPr/>
          </a:p>
        </p:txBody>
      </p:sp>
      <p:sp>
        <p:nvSpPr>
          <p:cNvPr id="256" name="Google Shape;256;p39"/>
          <p:cNvSpPr txBox="1"/>
          <p:nvPr>
            <p:ph idx="1" type="body"/>
          </p:nvPr>
        </p:nvSpPr>
        <p:spPr>
          <a:xfrm>
            <a:off x="730000" y="2266000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src là đường dẫn của ảnh, có thể sử dụng đường dẫn tương đối như hình bên, hoặc sử dụng đường dẫn tuyệt đối (là 1 link ảnh)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alt: mô tả về bức ảnh (nên luôn luôn có vì sẽ rất cần thiết trong trường hợp không load được ảnh)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title: tiêu đề của bức ảnh (khi trỏ chuột vào ảnh sẽ hiện) </a:t>
            </a:r>
            <a:endParaRPr/>
          </a:p>
        </p:txBody>
      </p:sp>
      <p:pic>
        <p:nvPicPr>
          <p:cNvPr id="257" name="Google Shape;2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2700" y="152400"/>
            <a:ext cx="444705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/>
          <p:nvPr>
            <p:ph type="title"/>
          </p:nvPr>
        </p:nvSpPr>
        <p:spPr>
          <a:xfrm>
            <a:off x="729450" y="1318650"/>
            <a:ext cx="2019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Có thể đặt ảnh ở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p40"/>
          <p:cNvSpPr txBox="1"/>
          <p:nvPr>
            <p:ph idx="1" type="body"/>
          </p:nvPr>
        </p:nvSpPr>
        <p:spPr>
          <a:xfrm>
            <a:off x="693750" y="2290450"/>
            <a:ext cx="2055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Trước &lt;p&gt;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Bên trong &lt;p&gt; và ở vị trí bắt đầu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Ở giữa đoạn text của thẻ &lt;p&gt;</a:t>
            </a:r>
            <a:endParaRPr/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2150" y="591950"/>
            <a:ext cx="3313400" cy="44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8888" y="842862"/>
            <a:ext cx="3043274" cy="39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HTML5 &lt;figure&gt;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4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1"/>
          <p:cNvSpPr txBox="1"/>
          <p:nvPr>
            <p:ph idx="1" type="subTitle"/>
          </p:nvPr>
        </p:nvSpPr>
        <p:spPr>
          <a:xfrm>
            <a:off x="730000" y="27294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</a:t>
            </a:r>
            <a:r>
              <a:rPr lang="en-GB"/>
              <a:t>figure&gt;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&lt;figcaption&gt;</a:t>
            </a:r>
            <a:endParaRPr/>
          </a:p>
        </p:txBody>
      </p:sp>
      <p:pic>
        <p:nvPicPr>
          <p:cNvPr id="274" name="Google Shape;27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17" y="0"/>
            <a:ext cx="392141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structure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2705" y="0"/>
            <a:ext cx="534471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Sublime Text 3 - 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Phần mềm để viết code (IDE)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https://www.sublimetext.com/</a:t>
            </a:r>
            <a:endParaRPr/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2800" y="2342225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Tag (thẻ)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50" y="2021125"/>
            <a:ext cx="3020150" cy="2941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5000" y="2021125"/>
            <a:ext cx="3690978" cy="29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Attribute</a:t>
            </a:r>
            <a:endParaRPr/>
          </a:p>
        </p:txBody>
      </p:sp>
      <p:sp>
        <p:nvSpPr>
          <p:cNvPr id="121" name="Google Shape;121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375" y="2078875"/>
            <a:ext cx="7772400" cy="26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&lt;body&gt;, &lt;head&gt;, &lt;title&gt;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</a:t>
            </a:r>
            <a:r>
              <a:rPr lang="en-GB"/>
              <a:t>html&gt;</a:t>
            </a:r>
            <a:br>
              <a:rPr lang="en-GB"/>
            </a:br>
            <a:r>
              <a:rPr lang="en-GB"/>
              <a:t>	&lt;head&gt;</a:t>
            </a:r>
            <a:br>
              <a:rPr lang="en-GB"/>
            </a:br>
            <a:r>
              <a:rPr lang="en-GB"/>
              <a:t>		&lt;titlte&gt;Page Tilte &lt;/title&gt;</a:t>
            </a:r>
            <a:br>
              <a:rPr lang="en-GB"/>
            </a:br>
            <a:r>
              <a:rPr lang="en-GB"/>
              <a:t>	&lt;/head&gt;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	&lt;body&gt;</a:t>
            </a:r>
            <a:br>
              <a:rPr lang="en-GB"/>
            </a:br>
            <a:r>
              <a:rPr lang="en-GB"/>
              <a:t>		…..</a:t>
            </a:r>
            <a:br>
              <a:rPr lang="en-GB"/>
            </a:br>
            <a:r>
              <a:rPr lang="en-GB"/>
              <a:t>	&lt;/body&gt;</a:t>
            </a:r>
            <a:br>
              <a:rPr lang="en-GB"/>
            </a:br>
            <a:r>
              <a:rPr lang="en-GB"/>
              <a:t>&lt;/html&gt;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Một số thẻ text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Heading: &lt;h1&gt;, &lt;h2&gt;, … , &lt;h6&gt;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Paragraph: &lt;p&gt;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b="1" lang="en-GB">
                <a:latin typeface="Times New Roman"/>
                <a:ea typeface="Times New Roman"/>
                <a:cs typeface="Times New Roman"/>
                <a:sym typeface="Times New Roman"/>
              </a:rPr>
              <a:t>Bold: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&lt;b&gt;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i="1" lang="en-GB">
                <a:latin typeface="Times New Roman"/>
                <a:ea typeface="Times New Roman"/>
                <a:cs typeface="Times New Roman"/>
                <a:sym typeface="Times New Roman"/>
              </a:rPr>
              <a:t>Italic:</a:t>
            </a: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 &lt;i&gt; 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Superscript: &lt;sup&gt;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-"/>
            </a:pPr>
            <a:r>
              <a:rPr lang="en-GB">
                <a:latin typeface="Times New Roman"/>
                <a:ea typeface="Times New Roman"/>
                <a:cs typeface="Times New Roman"/>
                <a:sym typeface="Times New Roman"/>
              </a:rPr>
              <a:t>Subscript: &lt;sub&gt;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